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Roboto"/>
      <p:regular r:id="rId63"/>
      <p:bold r:id="rId64"/>
      <p:italic r:id="rId65"/>
      <p:boldItalic r:id="rId66"/>
    </p:embeddedFont>
    <p:embeddedFont>
      <p:font typeface="Inconsolata"/>
      <p:regular r:id="rId67"/>
      <p:bold r:id="rId68"/>
    </p:embeddedFont>
    <p:embeddedFont>
      <p:font typeface="Montserrat"/>
      <p:regular r:id="rId69"/>
      <p:bold r:id="rId70"/>
      <p:italic r:id="rId71"/>
      <p:boldItalic r:id="rId72"/>
    </p:embeddedFont>
    <p:embeddedFont>
      <p:font typeface="Source Code Pro"/>
      <p:regular r:id="rId73"/>
      <p:bold r:id="rId74"/>
    </p:embeddedFont>
    <p:embeddedFont>
      <p:font typeface="Oswald"/>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SourceCodePro-regular.fntdata"/><Relationship Id="rId72" Type="http://schemas.openxmlformats.org/officeDocument/2006/relationships/font" Target="fonts/Montserrat-boldItalic.fntdata"/><Relationship Id="rId31" Type="http://schemas.openxmlformats.org/officeDocument/2006/relationships/slide" Target="slides/slide26.xml"/><Relationship Id="rId75" Type="http://schemas.openxmlformats.org/officeDocument/2006/relationships/font" Target="fonts/Oswald-regular.fntdata"/><Relationship Id="rId30" Type="http://schemas.openxmlformats.org/officeDocument/2006/relationships/slide" Target="slides/slide25.xml"/><Relationship Id="rId74" Type="http://schemas.openxmlformats.org/officeDocument/2006/relationships/font" Target="fonts/SourceCodePro-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Oswald-bold.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Montserrat-italic.fntdata"/><Relationship Id="rId70" Type="http://schemas.openxmlformats.org/officeDocument/2006/relationships/font" Target="fonts/Montserrat-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7.xml"/><Relationship Id="rId66" Type="http://schemas.openxmlformats.org/officeDocument/2006/relationships/font" Target="fonts/Roboto-boldItalic.fntdata"/><Relationship Id="rId21" Type="http://schemas.openxmlformats.org/officeDocument/2006/relationships/slide" Target="slides/slide16.xml"/><Relationship Id="rId65" Type="http://schemas.openxmlformats.org/officeDocument/2006/relationships/font" Target="fonts/Roboto-italic.fntdata"/><Relationship Id="rId24" Type="http://schemas.openxmlformats.org/officeDocument/2006/relationships/slide" Target="slides/slide19.xml"/><Relationship Id="rId68" Type="http://schemas.openxmlformats.org/officeDocument/2006/relationships/font" Target="fonts/Inconsolata-bold.fntdata"/><Relationship Id="rId23" Type="http://schemas.openxmlformats.org/officeDocument/2006/relationships/slide" Target="slides/slide18.xml"/><Relationship Id="rId67" Type="http://schemas.openxmlformats.org/officeDocument/2006/relationships/font" Target="fonts/Inconsolata-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21786b452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1786b452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21786b452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1786b452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21786b452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1786b452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1d7243296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d7243296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1d7243296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d7243296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1d7243296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d7243296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1d7243296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d7243296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1d7243296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d7243296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1d7243296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d7243296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1d7243296f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d7243296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1c4e07dad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c4e07da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21786b4523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1786b4523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21786b452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1786b452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21786b4523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1786b452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1d7243296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d7243296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1d7243296f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d7243296f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1d7243296f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d7243296f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1d7243296f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d7243296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1d7243296f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d7243296f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21786b452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1786b452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21786b452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1786b452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1d724329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d724329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21786b452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1786b452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21786b452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1786b452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1d7243296f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d7243296f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21786b4523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1786b452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1d7243296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d7243296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1d7243296f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d7243296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21786b452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1786b452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21786b452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1786b452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21786b452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1786b452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21786b452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1786b452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21786b452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1786b452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1d7243296f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d7243296f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1d7243296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d7243296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1d7243296f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d7243296f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21786b4523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1786b4523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21786b4523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1786b452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1d7243296f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d7243296f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1d7243296f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d7243296f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1d7243296f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d7243296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1d7243296f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d7243296f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1d7243296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d7243296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1d7243296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d7243296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1d7243296f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d7243296f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1d7243296f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d7243296f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1d7243296f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d7243296f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21786b4523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1786b4523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21786b4523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1786b4523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21786b452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1786b452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1d7243296f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d7243296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21786b45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1786b45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1d7243296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d7243296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1d7243296f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d7243296f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21786b452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1786b452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21786b452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1786b452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411175" y="644300"/>
            <a:ext cx="8282400" cy="21090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58" name="Google Shape;58;p14"/>
          <p:cNvSpPr txBox="1"/>
          <p:nvPr>
            <p:ph idx="1" type="subTitle"/>
          </p:nvPr>
        </p:nvSpPr>
        <p:spPr>
          <a:xfrm>
            <a:off x="411175" y="3398250"/>
            <a:ext cx="8282400" cy="12606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0" name="Shape 60"/>
        <p:cNvGrpSpPr/>
        <p:nvPr/>
      </p:nvGrpSpPr>
      <p:grpSpPr>
        <a:xfrm>
          <a:off x="0" y="0"/>
          <a:ext cx="0" cy="0"/>
          <a:chOff x="0" y="0"/>
          <a:chExt cx="0" cy="0"/>
        </a:xfrm>
      </p:grpSpPr>
      <p:sp>
        <p:nvSpPr>
          <p:cNvPr id="61" name="Google Shape;61;p15"/>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430800" y="1889700"/>
            <a:ext cx="8282400" cy="15165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4" name="Shape 64"/>
        <p:cNvGrpSpPr/>
        <p:nvPr/>
      </p:nvGrpSpPr>
      <p:grpSpPr>
        <a:xfrm>
          <a:off x="0" y="0"/>
          <a:ext cx="0" cy="0"/>
          <a:chOff x="0" y="0"/>
          <a:chExt cx="0" cy="0"/>
        </a:xfrm>
      </p:grpSpPr>
      <p:cxnSp>
        <p:nvCxnSpPr>
          <p:cNvPr id="65" name="Google Shape;65;p1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66" name="Google Shape;66;p16"/>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468825"/>
            <a:ext cx="8520600" cy="30999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9" name="Shape 69"/>
        <p:cNvGrpSpPr/>
        <p:nvPr/>
      </p:nvGrpSpPr>
      <p:grpSpPr>
        <a:xfrm>
          <a:off x="0" y="0"/>
          <a:ext cx="0" cy="0"/>
          <a:chOff x="0" y="0"/>
          <a:chExt cx="0" cy="0"/>
        </a:xfrm>
      </p:grpSpPr>
      <p:cxnSp>
        <p:nvCxnSpPr>
          <p:cNvPr id="70" name="Google Shape;70;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71" name="Google Shape;71;p17"/>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7"/>
          <p:cNvSpPr txBox="1"/>
          <p:nvPr>
            <p:ph idx="1" type="body"/>
          </p:nvPr>
        </p:nvSpPr>
        <p:spPr>
          <a:xfrm>
            <a:off x="311700" y="1468825"/>
            <a:ext cx="3999900" cy="30999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468825"/>
            <a:ext cx="3999900" cy="30999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8" name="Shape 78"/>
        <p:cNvGrpSpPr/>
        <p:nvPr/>
      </p:nvGrpSpPr>
      <p:grpSpPr>
        <a:xfrm>
          <a:off x="0" y="0"/>
          <a:ext cx="0" cy="0"/>
          <a:chOff x="0" y="0"/>
          <a:chExt cx="0" cy="0"/>
        </a:xfrm>
      </p:grpSpPr>
      <p:cxnSp>
        <p:nvCxnSpPr>
          <p:cNvPr id="79" name="Google Shape;79;p1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80" name="Google Shape;80;p19"/>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9"/>
          <p:cNvSpPr txBox="1"/>
          <p:nvPr>
            <p:ph idx="1" type="body"/>
          </p:nvPr>
        </p:nvSpPr>
        <p:spPr>
          <a:xfrm>
            <a:off x="311700" y="1618204"/>
            <a:ext cx="2808000" cy="29508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3" name="Shape 83"/>
        <p:cNvGrpSpPr/>
        <p:nvPr/>
      </p:nvGrpSpPr>
      <p:grpSpPr>
        <a:xfrm>
          <a:off x="0" y="0"/>
          <a:ext cx="0" cy="0"/>
          <a:chOff x="0" y="0"/>
          <a:chExt cx="0" cy="0"/>
        </a:xfrm>
      </p:grpSpPr>
      <p:sp>
        <p:nvSpPr>
          <p:cNvPr id="84" name="Google Shape;84;p20"/>
          <p:cNvSpPr txBox="1"/>
          <p:nvPr>
            <p:ph type="title"/>
          </p:nvPr>
        </p:nvSpPr>
        <p:spPr>
          <a:xfrm>
            <a:off x="490250" y="528900"/>
            <a:ext cx="5678100" cy="40857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86" name="Shape 86"/>
        <p:cNvGrpSpPr/>
        <p:nvPr/>
      </p:nvGrpSpPr>
      <p:grpSpPr>
        <a:xfrm>
          <a:off x="0" y="0"/>
          <a:ext cx="0" cy="0"/>
          <a:chOff x="0" y="0"/>
          <a:chExt cx="0" cy="0"/>
        </a:xfrm>
      </p:grpSpPr>
      <p:sp>
        <p:nvSpPr>
          <p:cNvPr id="87" name="Google Shape;87;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2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89" name="Google Shape;89;p21"/>
          <p:cNvSpPr txBox="1"/>
          <p:nvPr>
            <p:ph type="title"/>
          </p:nvPr>
        </p:nvSpPr>
        <p:spPr>
          <a:xfrm>
            <a:off x="265500" y="1078750"/>
            <a:ext cx="4045200" cy="17892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90" name="Google Shape;90;p21"/>
          <p:cNvSpPr txBox="1"/>
          <p:nvPr>
            <p:ph idx="1" type="subTitle"/>
          </p:nvPr>
        </p:nvSpPr>
        <p:spPr>
          <a:xfrm>
            <a:off x="265500" y="29214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91" name="Google Shape;91;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6" name="Shape 96"/>
        <p:cNvGrpSpPr/>
        <p:nvPr/>
      </p:nvGrpSpPr>
      <p:grpSpPr>
        <a:xfrm>
          <a:off x="0" y="0"/>
          <a:ext cx="0" cy="0"/>
          <a:chOff x="0" y="0"/>
          <a:chExt cx="0" cy="0"/>
        </a:xfrm>
      </p:grpSpPr>
      <p:cxnSp>
        <p:nvCxnSpPr>
          <p:cNvPr id="97" name="Google Shape;97;p23"/>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52" name="Google Shape;52;p1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p14:dur="0">
        <p:push dir="r"/>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jp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jp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p:txBody>
      </p:sp>
      <p:sp>
        <p:nvSpPr>
          <p:cNvPr id="108" name="Google Shape;108;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learn something! </a:t>
            </a:r>
            <a:endParaRPr/>
          </a:p>
        </p:txBody>
      </p:sp>
      <p:pic>
        <p:nvPicPr>
          <p:cNvPr descr="watermark.jpg" id="109" name="Google Shape;109;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18" name="Google Shape;218;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19" name="Google Shape;219;p3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20" name="Google Shape;220;p3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21" name="Google Shape;221;p3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22" name="Google Shape;222;p3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23" name="Google Shape;223;p3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24" name="Google Shape;224;p3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25" name="Google Shape;225;p3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26" name="Google Shape;226;p34"/>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can’t use a normal linear regression model on binary groups. It won’t lead to a good fit:</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27" name="Google Shape;227;p34"/>
          <p:cNvPicPr preferRelativeResize="0"/>
          <p:nvPr/>
        </p:nvPicPr>
        <p:blipFill>
          <a:blip r:embed="rId4">
            <a:alphaModFix/>
          </a:blip>
          <a:stretch>
            <a:fillRect/>
          </a:stretch>
        </p:blipFill>
        <p:spPr>
          <a:xfrm>
            <a:off x="2015800" y="2064725"/>
            <a:ext cx="5464800" cy="3017675"/>
          </a:xfrm>
          <a:prstGeom prst="rect">
            <a:avLst/>
          </a:prstGeom>
          <a:noFill/>
          <a:ln>
            <a:noFill/>
          </a:ln>
        </p:spPr>
      </p:pic>
      <p:cxnSp>
        <p:nvCxnSpPr>
          <p:cNvPr id="228" name="Google Shape;228;p34"/>
          <p:cNvCxnSpPr/>
          <p:nvPr/>
        </p:nvCxnSpPr>
        <p:spPr>
          <a:xfrm flipH="1" rot="10800000">
            <a:off x="2968825" y="1966950"/>
            <a:ext cx="4092900" cy="2932200"/>
          </a:xfrm>
          <a:prstGeom prst="straightConnector1">
            <a:avLst/>
          </a:prstGeom>
          <a:noFill/>
          <a:ln cap="flat" cmpd="sng" w="38100">
            <a:solidFill>
              <a:srgbClr val="FF0000"/>
            </a:solidFill>
            <a:prstDash val="solid"/>
            <a:round/>
            <a:headEnd len="med" w="med" type="triangle"/>
            <a:tailEnd len="med" w="med" type="triangle"/>
          </a:ln>
        </p:spPr>
      </p:cxnSp>
      <p:pic>
        <p:nvPicPr>
          <p:cNvPr descr="watermark.jpg" id="229" name="Google Shape;229;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35" name="Google Shape;235;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36" name="Google Shape;236;p3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37" name="Google Shape;237;p3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38" name="Google Shape;238;p3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39" name="Google Shape;239;p3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40" name="Google Shape;240;p3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41" name="Google Shape;241;p3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42" name="Google Shape;242;p3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43" name="Google Shape;243;p35"/>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need a function that will fit binary categorical data!</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44" name="Google Shape;244;p35"/>
          <p:cNvPicPr preferRelativeResize="0"/>
          <p:nvPr/>
        </p:nvPicPr>
        <p:blipFill>
          <a:blip r:embed="rId4">
            <a:alphaModFix/>
          </a:blip>
          <a:stretch>
            <a:fillRect/>
          </a:stretch>
        </p:blipFill>
        <p:spPr>
          <a:xfrm>
            <a:off x="2015800" y="2064725"/>
            <a:ext cx="5464800" cy="3017675"/>
          </a:xfrm>
          <a:prstGeom prst="rect">
            <a:avLst/>
          </a:prstGeom>
          <a:noFill/>
          <a:ln>
            <a:noFill/>
          </a:ln>
        </p:spPr>
      </p:pic>
      <p:cxnSp>
        <p:nvCxnSpPr>
          <p:cNvPr id="245" name="Google Shape;245;p35"/>
          <p:cNvCxnSpPr/>
          <p:nvPr/>
        </p:nvCxnSpPr>
        <p:spPr>
          <a:xfrm flipH="1" rot="10800000">
            <a:off x="2968825" y="1966950"/>
            <a:ext cx="4092900" cy="2932200"/>
          </a:xfrm>
          <a:prstGeom prst="straightConnector1">
            <a:avLst/>
          </a:prstGeom>
          <a:noFill/>
          <a:ln cap="flat" cmpd="sng" w="38100">
            <a:solidFill>
              <a:srgbClr val="FF0000"/>
            </a:solidFill>
            <a:prstDash val="solid"/>
            <a:round/>
            <a:headEnd len="med" w="med" type="triangle"/>
            <a:tailEnd len="med" w="med" type="triangle"/>
          </a:ln>
        </p:spPr>
      </p:cxnSp>
      <p:pic>
        <p:nvPicPr>
          <p:cNvPr descr="watermark.jpg" id="246" name="Google Shape;246;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2" name="Google Shape;252;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3" name="Google Shape;253;p3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54" name="Google Shape;254;p3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55" name="Google Shape;255;p3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56" name="Google Shape;256;p3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57" name="Google Shape;257;p3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58" name="Google Shape;258;p3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59" name="Google Shape;259;p3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60" name="Google Shape;260;p3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It would be great if we could find a function with this sort of behavior:</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6.05 PM.png" id="261" name="Google Shape;261;p36"/>
          <p:cNvPicPr preferRelativeResize="0"/>
          <p:nvPr/>
        </p:nvPicPr>
        <p:blipFill>
          <a:blip r:embed="rId4">
            <a:alphaModFix/>
          </a:blip>
          <a:stretch>
            <a:fillRect/>
          </a:stretch>
        </p:blipFill>
        <p:spPr>
          <a:xfrm>
            <a:off x="1989900" y="2153675"/>
            <a:ext cx="5516600" cy="2989826"/>
          </a:xfrm>
          <a:prstGeom prst="rect">
            <a:avLst/>
          </a:prstGeom>
          <a:noFill/>
          <a:ln>
            <a:noFill/>
          </a:ln>
        </p:spPr>
      </p:pic>
      <p:pic>
        <p:nvPicPr>
          <p:cNvPr descr="watermark.jpg" id="262" name="Google Shape;262;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descr="watermark.jpg" id="267" name="Google Shape;267;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8" name="Google Shape;268;p3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9" name="Google Shape;269;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0" name="Google Shape;270;p3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71" name="Google Shape;271;p3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72" name="Google Shape;272;p3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73" name="Google Shape;273;p3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74" name="Google Shape;274;p3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75" name="Google Shape;275;p3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76" name="Google Shape;276;p3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277" name="Google Shape;277;p3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The Sigmoid (aka Logistic) Function takes in any value and outputs it to be between 0 and 1.</a:t>
            </a:r>
            <a:endParaRPr sz="2200">
              <a:solidFill>
                <a:srgbClr val="313131"/>
              </a:solidFill>
              <a:highlight>
                <a:schemeClr val="lt1"/>
              </a:highlight>
              <a:latin typeface="Montserrat"/>
              <a:ea typeface="Montserrat"/>
              <a:cs typeface="Montserrat"/>
              <a:sym typeface="Montserrat"/>
            </a:endParaRPr>
          </a:p>
        </p:txBody>
      </p:sp>
      <p:pic>
        <p:nvPicPr>
          <p:cNvPr id="278" name="Google Shape;278;p37"/>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descr="watermark.jpg" id="283" name="Google Shape;283;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4" name="Google Shape;284;p3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5" name="Google Shape;285;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6" name="Google Shape;286;p38"/>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87" name="Google Shape;287;p38"/>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88" name="Google Shape;288;p38"/>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89" name="Google Shape;289;p38"/>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90" name="Google Shape;290;p38"/>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91" name="Google Shape;291;p38"/>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92" name="Google Shape;292;p3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293" name="Google Shape;293;p38"/>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means we can take our Linear Regression Solution and place it into the Sigmoid Function.</a:t>
            </a:r>
            <a:endParaRPr sz="2200">
              <a:solidFill>
                <a:srgbClr val="313131"/>
              </a:solidFill>
              <a:highlight>
                <a:schemeClr val="lt1"/>
              </a:highlight>
              <a:latin typeface="Montserrat"/>
              <a:ea typeface="Montserrat"/>
              <a:cs typeface="Montserrat"/>
              <a:sym typeface="Montserrat"/>
            </a:endParaRPr>
          </a:p>
        </p:txBody>
      </p:sp>
      <p:pic>
        <p:nvPicPr>
          <p:cNvPr id="294" name="Google Shape;294;p38"/>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descr="watermark.jpg" id="299" name="Google Shape;299;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0" name="Google Shape;300;p3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1" name="Google Shape;301;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2" name="Google Shape;302;p3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03" name="Google Shape;303;p3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04" name="Google Shape;304;p3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05" name="Google Shape;305;p3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06" name="Google Shape;306;p3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07" name="Google Shape;307;p3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08" name="Google Shape;308;p3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09" name="Google Shape;309;p39"/>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means we can take our Linear Regression Solution and place it into the Sigmoid Function.</a:t>
            </a:r>
            <a:endParaRPr sz="2200">
              <a:solidFill>
                <a:srgbClr val="313131"/>
              </a:solidFill>
              <a:highlight>
                <a:schemeClr val="lt1"/>
              </a:highlight>
              <a:latin typeface="Montserrat"/>
              <a:ea typeface="Montserrat"/>
              <a:cs typeface="Montserrat"/>
              <a:sym typeface="Montserrat"/>
            </a:endParaRPr>
          </a:p>
        </p:txBody>
      </p:sp>
      <p:pic>
        <p:nvPicPr>
          <p:cNvPr id="310" name="Google Shape;310;p39"/>
          <p:cNvPicPr preferRelativeResize="0"/>
          <p:nvPr/>
        </p:nvPicPr>
        <p:blipFill>
          <a:blip r:embed="rId4">
            <a:alphaModFix/>
          </a:blip>
          <a:stretch>
            <a:fillRect/>
          </a:stretch>
        </p:blipFill>
        <p:spPr>
          <a:xfrm>
            <a:off x="1887350" y="2184625"/>
            <a:ext cx="4882899" cy="2616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pic>
        <p:nvPicPr>
          <p:cNvPr descr="watermark.jpg" id="315" name="Google Shape;315;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6" name="Google Shape;316;p4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17" name="Google Shape;317;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18" name="Google Shape;318;p4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19" name="Google Shape;319;p4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20" name="Google Shape;320;p4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21" name="Google Shape;321;p4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22" name="Google Shape;322;p4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23" name="Google Shape;323;p4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24" name="Google Shape;324;p4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25" name="Google Shape;325;p40"/>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results in a probability from 0 to 1 of belonging in the 1 class.</a:t>
            </a:r>
            <a:endParaRPr sz="2200">
              <a:solidFill>
                <a:srgbClr val="313131"/>
              </a:solidFill>
              <a:highlight>
                <a:schemeClr val="lt1"/>
              </a:highlight>
              <a:latin typeface="Montserrat"/>
              <a:ea typeface="Montserrat"/>
              <a:cs typeface="Montserrat"/>
              <a:sym typeface="Montserrat"/>
            </a:endParaRPr>
          </a:p>
        </p:txBody>
      </p:sp>
      <p:pic>
        <p:nvPicPr>
          <p:cNvPr id="326" name="Google Shape;326;p40"/>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descr="watermark.jpg" id="331" name="Google Shape;331;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2" name="Google Shape;332;p4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33" name="Google Shape;333;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34" name="Google Shape;334;p4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35" name="Google Shape;335;p4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36" name="Google Shape;336;p4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37" name="Google Shape;337;p4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38" name="Google Shape;338;p4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39" name="Google Shape;339;p4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40" name="Google Shape;340;p4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41" name="Google Shape;341;p41"/>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set a cutoff point at 0.5, anything below it results in class 0, anything above is class 1.</a:t>
            </a:r>
            <a:endParaRPr sz="2200">
              <a:solidFill>
                <a:srgbClr val="313131"/>
              </a:solidFill>
              <a:highlight>
                <a:schemeClr val="lt1"/>
              </a:highlight>
              <a:latin typeface="Montserrat"/>
              <a:ea typeface="Montserrat"/>
              <a:cs typeface="Montserrat"/>
              <a:sym typeface="Montserrat"/>
            </a:endParaRPr>
          </a:p>
        </p:txBody>
      </p:sp>
      <p:pic>
        <p:nvPicPr>
          <p:cNvPr id="342" name="Google Shape;342;p41"/>
          <p:cNvPicPr preferRelativeResize="0"/>
          <p:nvPr/>
        </p:nvPicPr>
        <p:blipFill>
          <a:blip r:embed="rId4">
            <a:alphaModFix/>
          </a:blip>
          <a:stretch>
            <a:fillRect/>
          </a:stretch>
        </p:blipFill>
        <p:spPr>
          <a:xfrm>
            <a:off x="2170775" y="2122606"/>
            <a:ext cx="4528101" cy="3020890"/>
          </a:xfrm>
          <a:prstGeom prst="rect">
            <a:avLst/>
          </a:prstGeom>
          <a:noFill/>
          <a:ln>
            <a:noFill/>
          </a:ln>
        </p:spPr>
      </p:pic>
      <p:cxnSp>
        <p:nvCxnSpPr>
          <p:cNvPr id="343" name="Google Shape;343;p41"/>
          <p:cNvCxnSpPr/>
          <p:nvPr/>
        </p:nvCxnSpPr>
        <p:spPr>
          <a:xfrm>
            <a:off x="2697825" y="3492875"/>
            <a:ext cx="38829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descr="watermark.jpg" id="348" name="Google Shape;348;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49" name="Google Shape;349;p4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50" name="Google Shape;350;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51" name="Google Shape;351;p4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52" name="Google Shape;352;p4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53" name="Google Shape;353;p4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54" name="Google Shape;354;p4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55" name="Google Shape;355;p4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56" name="Google Shape;356;p4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57" name="Google Shape;357;p4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Review</a:t>
            </a:r>
            <a:endParaRPr sz="3000">
              <a:solidFill>
                <a:srgbClr val="2A3990"/>
              </a:solidFill>
              <a:latin typeface="Roboto"/>
              <a:ea typeface="Roboto"/>
              <a:cs typeface="Roboto"/>
              <a:sym typeface="Roboto"/>
            </a:endParaRPr>
          </a:p>
        </p:txBody>
      </p:sp>
      <p:sp>
        <p:nvSpPr>
          <p:cNvPr id="358" name="Google Shape;358;p4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use the logistic function to output a value ranging from 0 to 1. Based off of this probability we assign a class.</a:t>
            </a:r>
            <a:endParaRPr sz="2200">
              <a:solidFill>
                <a:srgbClr val="313131"/>
              </a:solidFill>
              <a:highlight>
                <a:schemeClr val="lt1"/>
              </a:highlight>
              <a:latin typeface="Montserrat"/>
              <a:ea typeface="Montserrat"/>
              <a:cs typeface="Montserrat"/>
              <a:sym typeface="Montserrat"/>
            </a:endParaRPr>
          </a:p>
        </p:txBody>
      </p:sp>
      <p:pic>
        <p:nvPicPr>
          <p:cNvPr id="359" name="Google Shape;359;p42"/>
          <p:cNvPicPr preferRelativeResize="0"/>
          <p:nvPr/>
        </p:nvPicPr>
        <p:blipFill>
          <a:blip r:embed="rId4">
            <a:alphaModFix/>
          </a:blip>
          <a:stretch>
            <a:fillRect/>
          </a:stretch>
        </p:blipFill>
        <p:spPr>
          <a:xfrm>
            <a:off x="2170775" y="2122606"/>
            <a:ext cx="4528101" cy="3020890"/>
          </a:xfrm>
          <a:prstGeom prst="rect">
            <a:avLst/>
          </a:prstGeom>
          <a:noFill/>
          <a:ln>
            <a:noFill/>
          </a:ln>
        </p:spPr>
      </p:pic>
      <p:cxnSp>
        <p:nvCxnSpPr>
          <p:cNvPr id="360" name="Google Shape;360;p42"/>
          <p:cNvCxnSpPr/>
          <p:nvPr/>
        </p:nvCxnSpPr>
        <p:spPr>
          <a:xfrm>
            <a:off x="2697825" y="3492875"/>
            <a:ext cx="38829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pic>
        <p:nvPicPr>
          <p:cNvPr descr="watermark.jpg" id="365" name="Google Shape;365;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 name="Google Shape;366;p4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67" name="Google Shape;367;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68" name="Google Shape;368;p4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69" name="Google Shape;369;p4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70" name="Google Shape;370;p4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71" name="Google Shape;371;p4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72" name="Google Shape;372;p4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73" name="Google Shape;373;p4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74" name="Google Shape;374;p4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375" name="Google Shape;375;p4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After you train a logistic regression model on some training data, you will evaluate your model’s performance on some test data.</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You can use a confusion matrix to evaluate classification models.</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16" name="Google Shape;11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Not all labels are continuous, sometimes you need to predict categories, this is known as classification.</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Logistic Regression is one of the basic ways to perform classification (don’t be confused by the word “regression”)</a:t>
            </a:r>
            <a:endParaRPr sz="3000">
              <a:latin typeface="Montserrat"/>
              <a:ea typeface="Montserrat"/>
              <a:cs typeface="Montserrat"/>
              <a:sym typeface="Montserrat"/>
            </a:endParaRPr>
          </a:p>
        </p:txBody>
      </p:sp>
      <p:pic>
        <p:nvPicPr>
          <p:cNvPr descr="watermark.jpg" id="117" name="Google Shape;117;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81" name="Google Shape;381;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82" name="Google Shape;382;p4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83" name="Google Shape;383;p4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84" name="Google Shape;384;p4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85" name="Google Shape;385;p4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86" name="Google Shape;386;p4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87" name="Google Shape;387;p4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88" name="Google Shape;388;p4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0.32 PM.png" id="389" name="Google Shape;389;p44"/>
          <p:cNvPicPr preferRelativeResize="0"/>
          <p:nvPr/>
        </p:nvPicPr>
        <p:blipFill>
          <a:blip r:embed="rId4">
            <a:alphaModFix/>
          </a:blip>
          <a:stretch>
            <a:fillRect/>
          </a:stretch>
        </p:blipFill>
        <p:spPr>
          <a:xfrm>
            <a:off x="685825" y="1130138"/>
            <a:ext cx="7584734" cy="3778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95" name="Google Shape;395;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96" name="Google Shape;396;p4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97" name="Google Shape;397;p4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98" name="Google Shape;398;p4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99" name="Google Shape;399;p4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00" name="Google Shape;400;p4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01" name="Google Shape;401;p4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02" name="Google Shape;402;p4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3.49 PM.png" id="403" name="Google Shape;403;p45"/>
          <p:cNvPicPr preferRelativeResize="0"/>
          <p:nvPr/>
        </p:nvPicPr>
        <p:blipFill>
          <a:blip r:embed="rId4">
            <a:alphaModFix/>
          </a:blip>
          <a:stretch>
            <a:fillRect/>
          </a:stretch>
        </p:blipFill>
        <p:spPr>
          <a:xfrm>
            <a:off x="932025" y="1029725"/>
            <a:ext cx="7526107" cy="4113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pic>
        <p:nvPicPr>
          <p:cNvPr descr="watermark.jpg" id="408" name="Google Shape;408;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09" name="Google Shape;409;p4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10" name="Google Shape;410;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11" name="Google Shape;411;p4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12" name="Google Shape;412;p4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13" name="Google Shape;413;p4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14" name="Google Shape;414;p4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15" name="Google Shape;415;p4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16" name="Google Shape;416;p4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17" name="Google Shape;417;p4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418" name="Google Shape;418;p4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main point to remember with the confusion matrix and the various calculated metrics is that they are all fundamentally ways of comparing the predicted values versus the true values.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What constitutes “good” metrics, will really depend on the specific situation!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pic>
        <p:nvPicPr>
          <p:cNvPr descr="watermark.jpg" id="423" name="Google Shape;423;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24" name="Google Shape;424;p4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25" name="Google Shape;425;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26" name="Google Shape;426;p4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27" name="Google Shape;427;p4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28" name="Google Shape;428;p4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29" name="Google Shape;429;p4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30" name="Google Shape;430;p4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31" name="Google Shape;431;p4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32" name="Google Shape;432;p4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Model Evaluation</a:t>
            </a:r>
            <a:endParaRPr sz="3000">
              <a:solidFill>
                <a:srgbClr val="2A3990"/>
              </a:solidFill>
              <a:latin typeface="Montserrat"/>
              <a:ea typeface="Montserrat"/>
              <a:cs typeface="Montserrat"/>
              <a:sym typeface="Montserrat"/>
            </a:endParaRPr>
          </a:p>
        </p:txBody>
      </p:sp>
      <p:sp>
        <p:nvSpPr>
          <p:cNvPr id="433" name="Google Shape;433;p4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use a confusion matrix to evaluate our model.</a:t>
            </a:r>
            <a:endParaRPr sz="2200">
              <a:solidFill>
                <a:srgbClr val="313131"/>
              </a:solidFill>
              <a:highlight>
                <a:schemeClr val="lt1"/>
              </a:highlight>
              <a:latin typeface="Montserrat"/>
              <a:ea typeface="Montserrat"/>
              <a:cs typeface="Montserrat"/>
              <a:sym typeface="Montserrat"/>
            </a:endParaRPr>
          </a:p>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For example, imagine testing for disease.</a:t>
            </a:r>
            <a:endParaRPr sz="2200">
              <a:solidFill>
                <a:srgbClr val="313131"/>
              </a:solidFill>
              <a:highlight>
                <a:schemeClr val="lt1"/>
              </a:highlight>
              <a:latin typeface="Montserrat"/>
              <a:ea typeface="Montserrat"/>
              <a:cs typeface="Montserrat"/>
              <a:sym typeface="Montserrat"/>
            </a:endParaRPr>
          </a:p>
        </p:txBody>
      </p:sp>
      <p:pic>
        <p:nvPicPr>
          <p:cNvPr id="434" name="Google Shape;434;p47"/>
          <p:cNvPicPr preferRelativeResize="0"/>
          <p:nvPr/>
        </p:nvPicPr>
        <p:blipFill rotWithShape="1">
          <a:blip r:embed="rId4">
            <a:alphaModFix/>
          </a:blip>
          <a:srcRect b="0" l="0" r="0" t="0"/>
          <a:stretch/>
        </p:blipFill>
        <p:spPr>
          <a:xfrm>
            <a:off x="813600" y="2273452"/>
            <a:ext cx="3677100" cy="1943400"/>
          </a:xfrm>
          <a:prstGeom prst="rect">
            <a:avLst/>
          </a:prstGeom>
          <a:noFill/>
          <a:ln>
            <a:noFill/>
          </a:ln>
        </p:spPr>
      </p:pic>
      <p:sp>
        <p:nvSpPr>
          <p:cNvPr id="435" name="Google Shape;435;p47"/>
          <p:cNvSpPr txBox="1"/>
          <p:nvPr/>
        </p:nvSpPr>
        <p:spPr>
          <a:xfrm>
            <a:off x="4857775" y="1745150"/>
            <a:ext cx="40983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Example: Test for presence of disease</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NO = negative test = False = 0</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YES = positive test = True = 1</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pic>
        <p:nvPicPr>
          <p:cNvPr descr="watermark.jpg" id="440" name="Google Shape;440;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41" name="Google Shape;441;p4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42" name="Google Shape;442;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43" name="Google Shape;443;p48"/>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44" name="Google Shape;444;p48"/>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45" name="Google Shape;445;p48"/>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46" name="Google Shape;446;p48"/>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47" name="Google Shape;447;p48"/>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48" name="Google Shape;448;p48"/>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49" name="Google Shape;449;p4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50" name="Google Shape;450;p48"/>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51" name="Google Shape;451;p48"/>
          <p:cNvSpPr txBox="1"/>
          <p:nvPr/>
        </p:nvSpPr>
        <p:spPr>
          <a:xfrm>
            <a:off x="5305162" y="1426725"/>
            <a:ext cx="3657600" cy="2016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Basic Terminology: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Positives (TP)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Negatives (TN)</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Positives (FP)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Negatives (FN)</a:t>
            </a:r>
            <a:endParaRPr b="0" i="0" sz="25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pic>
        <p:nvPicPr>
          <p:cNvPr descr="watermark.jpg" id="456" name="Google Shape;456;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57" name="Google Shape;457;p4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58" name="Google Shape;458;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59" name="Google Shape;459;p4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60" name="Google Shape;460;p4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61" name="Google Shape;461;p4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62" name="Google Shape;462;p4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63" name="Google Shape;463;p4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64" name="Google Shape;464;p4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65" name="Google Shape;465;p4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66" name="Google Shape;466;p49"/>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67" name="Google Shape;467;p49"/>
          <p:cNvSpPr txBox="1"/>
          <p:nvPr/>
        </p:nvSpPr>
        <p:spPr>
          <a:xfrm>
            <a:off x="5062537" y="1546038"/>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Accuracy: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correct</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(TP + TN) / total = 150/165 = 0.91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pic>
        <p:nvPicPr>
          <p:cNvPr descr="watermark.jpg" id="472" name="Google Shape;472;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73" name="Google Shape;473;p5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74" name="Google Shape;474;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75" name="Google Shape;475;p5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76" name="Google Shape;476;p5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77" name="Google Shape;477;p5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78" name="Google Shape;478;p5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79" name="Google Shape;479;p5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80" name="Google Shape;480;p5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81" name="Google Shape;481;p5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82" name="Google Shape;482;p50"/>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83" name="Google Shape;483;p50"/>
          <p:cNvSpPr txBox="1"/>
          <p:nvPr/>
        </p:nvSpPr>
        <p:spPr>
          <a:xfrm>
            <a:off x="5146587" y="1421675"/>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Misclassification Rate (Error Rate):</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wrong</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(FP + FN) / total = 15/165 = 0.09</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pic>
        <p:nvPicPr>
          <p:cNvPr descr="watermark.jpg" id="488" name="Google Shape;488;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89" name="Google Shape;489;p5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90" name="Google Shape;490;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91" name="Google Shape;491;p5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92" name="Google Shape;492;p5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93" name="Google Shape;493;p5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94" name="Google Shape;494;p5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95" name="Google Shape;495;p5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96" name="Google Shape;496;p5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97" name="Google Shape;497;p5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Confusion Matrix</a:t>
            </a:r>
            <a:endParaRPr sz="3000">
              <a:solidFill>
                <a:srgbClr val="2A3990"/>
              </a:solidFill>
              <a:latin typeface="Roboto"/>
              <a:ea typeface="Roboto"/>
              <a:cs typeface="Roboto"/>
              <a:sym typeface="Roboto"/>
            </a:endParaRPr>
          </a:p>
        </p:txBody>
      </p:sp>
      <p:pic>
        <p:nvPicPr>
          <p:cNvPr id="498" name="Google Shape;498;p51"/>
          <p:cNvPicPr preferRelativeResize="0"/>
          <p:nvPr/>
        </p:nvPicPr>
        <p:blipFill rotWithShape="1">
          <a:blip r:embed="rId4">
            <a:alphaModFix/>
          </a:blip>
          <a:srcRect b="0" l="0" r="0" t="0"/>
          <a:stretch/>
        </p:blipFill>
        <p:spPr>
          <a:xfrm>
            <a:off x="2230125" y="953250"/>
            <a:ext cx="4686300" cy="3514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pic>
        <p:nvPicPr>
          <p:cNvPr descr="watermark.jpg" id="503" name="Google Shape;503;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04" name="Google Shape;504;p5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05" name="Google Shape;505;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06" name="Google Shape;506;p5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07" name="Google Shape;507;p5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08" name="Google Shape;508;p5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09" name="Google Shape;509;p5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10" name="Google Shape;510;p5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11" name="Google Shape;511;p5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12" name="Google Shape;512;p5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13" name="Google Shape;513;p5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Still confused on the confusion matrix?</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No problem! Check out the Wikipedia page for it, it has a really good diagram with all the formulas for all the metrics.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Throughout the course, we’ll usually just print out metrics (e.g. accuracy).</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pic>
        <p:nvPicPr>
          <p:cNvPr descr="watermark.jpg" id="518" name="Google Shape;518;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19" name="Google Shape;519;p5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20" name="Google Shape;52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21" name="Google Shape;521;p5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22" name="Google Shape;522;p5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23" name="Google Shape;523;p5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24" name="Google Shape;524;p5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25" name="Google Shape;525;p5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26" name="Google Shape;526;p5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27" name="Google Shape;527;p5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28" name="Google Shape;528;p5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Binary classification has some of its own special classification metrics.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These include visualizations of metrics from the confusion matrix.</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Receiver Operator Curve (ROC) curve was developed during World War II to help analyze radar data.</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descr="watermark.jpg" id="123" name="Google Shape;123;p27"/>
          <p:cNvPicPr preferRelativeResize="0"/>
          <p:nvPr/>
        </p:nvPicPr>
        <p:blipFill>
          <a:blip r:embed="rId3">
            <a:alphaModFix/>
          </a:blip>
          <a:stretch>
            <a:fillRect/>
          </a:stretch>
        </p:blipFill>
        <p:spPr>
          <a:xfrm>
            <a:off x="0" y="4494350"/>
            <a:ext cx="2315821" cy="649150"/>
          </a:xfrm>
          <a:prstGeom prst="rect">
            <a:avLst/>
          </a:prstGeom>
          <a:noFill/>
          <a:ln>
            <a:noFill/>
          </a:ln>
        </p:spPr>
      </p:pic>
      <p:sp>
        <p:nvSpPr>
          <p:cNvPr id="124" name="Google Shape;124;p2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25" name="Google Shape;125;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26" name="Google Shape;126;p27"/>
          <p:cNvSpPr txBox="1"/>
          <p:nvPr/>
        </p:nvSpPr>
        <p:spPr>
          <a:xfrm>
            <a:off x="457200" y="1392825"/>
            <a:ext cx="8376600" cy="29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Sections 4-4.3 of </a:t>
            </a:r>
            <a:endParaRPr sz="3000">
              <a:latin typeface="Montserrat"/>
              <a:ea typeface="Montserrat"/>
              <a:cs typeface="Montserrat"/>
              <a:sym typeface="Montserrat"/>
            </a:endParaRPr>
          </a:p>
          <a:p>
            <a:pPr indent="0" lvl="0" marL="0" rtl="0" algn="ctr">
              <a:spcBef>
                <a:spcPts val="0"/>
              </a:spcBef>
              <a:spcAft>
                <a:spcPts val="0"/>
              </a:spcAft>
              <a:buNone/>
            </a:pPr>
            <a:r>
              <a:rPr b="1" lang="en" sz="3000">
                <a:latin typeface="Montserrat"/>
                <a:ea typeface="Montserrat"/>
                <a:cs typeface="Montserrat"/>
                <a:sym typeface="Montserrat"/>
              </a:rPr>
              <a:t>Introduction to Statistical Learning</a:t>
            </a:r>
            <a:endParaRPr b="1"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By Gareth James, et al.</a:t>
            </a:r>
            <a:endParaRPr sz="3000">
              <a:latin typeface="Montserrat"/>
              <a:ea typeface="Montserrat"/>
              <a:cs typeface="Montserrat"/>
              <a:sym typeface="Montserrat"/>
            </a:endParaRPr>
          </a:p>
          <a:p>
            <a:pPr indent="0" lvl="0" marL="0" rtl="0" algn="ctr">
              <a:spcBef>
                <a:spcPts val="0"/>
              </a:spcBef>
              <a:spcAft>
                <a:spcPts val="0"/>
              </a:spcAft>
              <a:buNone/>
            </a:pPr>
            <a:r>
              <a:t/>
            </a:r>
            <a:endParaRPr sz="3000">
              <a:latin typeface="Roboto"/>
              <a:ea typeface="Roboto"/>
              <a:cs typeface="Roboto"/>
              <a:sym typeface="Roboto"/>
            </a:endParaRPr>
          </a:p>
        </p:txBody>
      </p:sp>
      <p:sp>
        <p:nvSpPr>
          <p:cNvPr id="127" name="Google Shape;127;p2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Reading Assignment</a:t>
            </a:r>
            <a:endParaRPr sz="3000">
              <a:solidFill>
                <a:srgbClr val="2A3990"/>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pic>
        <p:nvPicPr>
          <p:cNvPr descr="watermark.jpg" id="533" name="Google Shape;533;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34" name="Google Shape;534;p5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35" name="Google Shape;535;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36" name="Google Shape;536;p5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37" name="Google Shape;537;p5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38" name="Google Shape;538;p5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39" name="Google Shape;539;p5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40" name="Google Shape;540;p5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41" name="Google Shape;541;p5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42" name="Google Shape;542;p5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43" name="Google Shape;543;p54"/>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ROC curve:</a:t>
            </a:r>
            <a:endParaRPr sz="2800">
              <a:solidFill>
                <a:srgbClr val="313131"/>
              </a:solidFill>
              <a:highlight>
                <a:schemeClr val="lt1"/>
              </a:highlight>
              <a:latin typeface="Montserrat"/>
              <a:ea typeface="Montserrat"/>
              <a:cs typeface="Montserrat"/>
              <a:sym typeface="Montserrat"/>
            </a:endParaRPr>
          </a:p>
        </p:txBody>
      </p:sp>
      <p:pic>
        <p:nvPicPr>
          <p:cNvPr id="544" name="Google Shape;544;p54"/>
          <p:cNvPicPr preferRelativeResize="0"/>
          <p:nvPr/>
        </p:nvPicPr>
        <p:blipFill>
          <a:blip r:embed="rId4">
            <a:alphaModFix/>
          </a:blip>
          <a:stretch>
            <a:fillRect/>
          </a:stretch>
        </p:blipFill>
        <p:spPr>
          <a:xfrm>
            <a:off x="2239615" y="1755625"/>
            <a:ext cx="4631260" cy="333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pic>
        <p:nvPicPr>
          <p:cNvPr id="549" name="Google Shape;549;p55"/>
          <p:cNvPicPr preferRelativeResize="0"/>
          <p:nvPr/>
        </p:nvPicPr>
        <p:blipFill>
          <a:blip r:embed="rId3">
            <a:alphaModFix/>
          </a:blip>
          <a:stretch>
            <a:fillRect/>
          </a:stretch>
        </p:blipFill>
        <p:spPr>
          <a:xfrm>
            <a:off x="2046100" y="514100"/>
            <a:ext cx="4922776" cy="4927275"/>
          </a:xfrm>
          <a:prstGeom prst="rect">
            <a:avLst/>
          </a:prstGeom>
          <a:noFill/>
          <a:ln>
            <a:noFill/>
          </a:ln>
        </p:spPr>
      </p:pic>
      <p:pic>
        <p:nvPicPr>
          <p:cNvPr descr="watermark.jpg" id="550" name="Google Shape;550;p5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551" name="Google Shape;551;p5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52" name="Google Shape;552;p5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553" name="Google Shape;553;p5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54" name="Google Shape;554;p5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55" name="Google Shape;555;p5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56" name="Google Shape;556;p5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57" name="Google Shape;557;p5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58" name="Google Shape;558;p5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59" name="Google Shape;559;p5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pic>
        <p:nvPicPr>
          <p:cNvPr descr="watermark.jpg" id="564" name="Google Shape;564;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65" name="Google Shape;565;p5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66" name="Google Shape;566;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67" name="Google Shape;567;p5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68" name="Google Shape;568;p5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69" name="Google Shape;569;p5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70" name="Google Shape;570;p5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71" name="Google Shape;571;p5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72" name="Google Shape;572;p5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73" name="Google Shape;573;p5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74" name="Google Shape;574;p5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 full discussion of the ROC curve is beyond the scope of this course, but the reading assignment goes into much more detail.</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For now, you just need to know that the area under the curve is a metric for how well a model fit the data.</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pic>
        <p:nvPicPr>
          <p:cNvPr descr="watermark.jpg" id="579" name="Google Shape;579;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80" name="Google Shape;580;p5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81" name="Google Shape;581;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82" name="Google Shape;582;p5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83" name="Google Shape;583;p5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84" name="Google Shape;584;p5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85" name="Google Shape;585;p5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86" name="Google Shape;586;p5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87" name="Google Shape;587;p5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88" name="Google Shape;588;p5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89" name="Google Shape;589;p5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Let’s continue on exploring these concepts with a walk through of the documentation example </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We’ll also add some more stuff on evaluation to the example!</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58"/>
          <p:cNvSpPr txBox="1"/>
          <p:nvPr>
            <p:ph type="ctrTitle"/>
          </p:nvPr>
        </p:nvSpPr>
        <p:spPr>
          <a:xfrm>
            <a:off x="136050" y="1545450"/>
            <a:ext cx="887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Documentation Example</a:t>
            </a:r>
            <a:endParaRPr b="1">
              <a:latin typeface="Montserrat"/>
              <a:ea typeface="Montserrat"/>
              <a:cs typeface="Montserrat"/>
              <a:sym typeface="Montserrat"/>
            </a:endParaRPr>
          </a:p>
        </p:txBody>
      </p:sp>
      <p:sp>
        <p:nvSpPr>
          <p:cNvPr id="595" name="Google Shape;595;p5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96" name="Google Shape;596;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97" name="Google Shape;597;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03" name="Google Shape;603;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quickly walk through the documentation Logistic Regression example.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After viewing this, you should begin to pick up on Spark’s pattern for machine learning syntax.</a:t>
            </a:r>
            <a:endParaRPr sz="3000">
              <a:latin typeface="Montserrat"/>
              <a:ea typeface="Montserrat"/>
              <a:cs typeface="Montserrat"/>
              <a:sym typeface="Montserrat"/>
            </a:endParaRPr>
          </a:p>
        </p:txBody>
      </p:sp>
      <p:pic>
        <p:nvPicPr>
          <p:cNvPr descr="watermark.jpg" id="604" name="Google Shape;604;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05" name="Google Shape;605;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11" name="Google Shape;611;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will also introduce the concept of “Evaluators”.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Evaluators behave similar to Machine Learning Algorithm objects, but are designed to take in evaluation DataFrames ~ </a:t>
            </a:r>
            <a:r>
              <a:rPr b="1" lang="en" sz="3000">
                <a:latin typeface="Montserrat"/>
                <a:ea typeface="Montserrat"/>
                <a:cs typeface="Montserrat"/>
                <a:sym typeface="Montserrat"/>
              </a:rPr>
              <a:t>model.evaluate(test_data)</a:t>
            </a:r>
            <a:endParaRPr b="1" sz="3000">
              <a:latin typeface="Montserrat"/>
              <a:ea typeface="Montserrat"/>
              <a:cs typeface="Montserrat"/>
              <a:sym typeface="Montserrat"/>
            </a:endParaRPr>
          </a:p>
        </p:txBody>
      </p:sp>
      <p:pic>
        <p:nvPicPr>
          <p:cNvPr descr="watermark.jpg" id="612" name="Google Shape;612;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13" name="Google Shape;613;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19" name="Google Shape;619;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Evaluators are technically still “experimental” according to the documentation, so use caution when using them for production code.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But they have been a part of Spark since version 1.4 , so they have some stability.</a:t>
            </a:r>
            <a:endParaRPr sz="3000">
              <a:latin typeface="Montserrat"/>
              <a:ea typeface="Montserrat"/>
              <a:cs typeface="Montserrat"/>
              <a:sym typeface="Montserrat"/>
            </a:endParaRPr>
          </a:p>
        </p:txBody>
      </p:sp>
      <p:pic>
        <p:nvPicPr>
          <p:cNvPr descr="watermark.jpg" id="620" name="Google Shape;620;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1" name="Google Shape;621;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27" name="Google Shape;627;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files for this lecture are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Logistic_Regression_Example.ipynb</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sample_libsvm_data.txt</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Look under the Logistic Regression folder under the Machine Learning folder.</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All links we show can be found in the notebook.</a:t>
            </a:r>
            <a:endParaRPr sz="3000">
              <a:latin typeface="Montserrat"/>
              <a:ea typeface="Montserrat"/>
              <a:cs typeface="Montserrat"/>
              <a:sym typeface="Montserrat"/>
            </a:endParaRPr>
          </a:p>
        </p:txBody>
      </p:sp>
      <p:pic>
        <p:nvPicPr>
          <p:cNvPr descr="watermark.jpg" id="628" name="Google Shape;628;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9" name="Google Shape;629;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35" name="Google Shape;635;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get started in a new notebook!</a:t>
            </a:r>
            <a:endParaRPr sz="3000">
              <a:latin typeface="Montserrat"/>
              <a:ea typeface="Montserrat"/>
              <a:cs typeface="Montserrat"/>
              <a:sym typeface="Montserrat"/>
            </a:endParaRPr>
          </a:p>
        </p:txBody>
      </p:sp>
      <p:pic>
        <p:nvPicPr>
          <p:cNvPr descr="watermark.jpg" id="636" name="Google Shape;636;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37" name="Google Shape;637;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33" name="Google Shape;133;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If you want to fully understand some of the concepts behind the evaluation methods and metrics behind classification, the reading is highly recommended!</a:t>
            </a:r>
            <a:endParaRPr sz="3000">
              <a:latin typeface="Montserrat"/>
              <a:ea typeface="Montserrat"/>
              <a:cs typeface="Montserrat"/>
              <a:sym typeface="Montserrat"/>
            </a:endParaRPr>
          </a:p>
        </p:txBody>
      </p:sp>
      <p:pic>
        <p:nvPicPr>
          <p:cNvPr descr="watermark.jpg" id="134" name="Google Shape;134;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5" name="Google Shape;135;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64"/>
          <p:cNvSpPr txBox="1"/>
          <p:nvPr>
            <p:ph type="ctrTitle"/>
          </p:nvPr>
        </p:nvSpPr>
        <p:spPr>
          <a:xfrm>
            <a:off x="136050" y="1489850"/>
            <a:ext cx="887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Code Along</a:t>
            </a:r>
            <a:endParaRPr b="1">
              <a:latin typeface="Montserrat"/>
              <a:ea typeface="Montserrat"/>
              <a:cs typeface="Montserrat"/>
              <a:sym typeface="Montserrat"/>
            </a:endParaRPr>
          </a:p>
        </p:txBody>
      </p:sp>
      <p:sp>
        <p:nvSpPr>
          <p:cNvPr id="643" name="Google Shape;643;p6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644" name="Google Shape;644;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45" name="Google Shape;645;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51" name="Google Shape;651;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work through a “classic” classification example!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titanic dataset is a common exercise for classification in machine learning, there are lots of examples of it online for other machine learning libraries!</a:t>
            </a:r>
            <a:endParaRPr sz="3000">
              <a:latin typeface="Montserrat"/>
              <a:ea typeface="Montserrat"/>
              <a:cs typeface="Montserrat"/>
              <a:sym typeface="Montserrat"/>
            </a:endParaRPr>
          </a:p>
        </p:txBody>
      </p:sp>
      <p:pic>
        <p:nvPicPr>
          <p:cNvPr descr="watermark.jpg" id="652" name="Google Shape;652;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3" name="Google Shape;653;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59" name="Google Shape;659;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use it to attempt to predict what passengers survived the titanic crash based solely on passenger’s features (age, cabin, children, etc…)</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will also explore a few more things!</a:t>
            </a:r>
            <a:endParaRPr sz="3000">
              <a:latin typeface="Montserrat"/>
              <a:ea typeface="Montserrat"/>
              <a:cs typeface="Montserrat"/>
              <a:sym typeface="Montserrat"/>
            </a:endParaRPr>
          </a:p>
        </p:txBody>
      </p:sp>
      <p:pic>
        <p:nvPicPr>
          <p:cNvPr descr="watermark.jpg" id="660" name="Google Shape;660;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1" name="Google Shape;661;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67" name="Google Shape;667;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see some better ways to deal with categorical data through a two-step process.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will also show how to use pipelines to set stages and build models that can be easily used again!</a:t>
            </a:r>
            <a:endParaRPr sz="3000">
              <a:latin typeface="Montserrat"/>
              <a:ea typeface="Montserrat"/>
              <a:cs typeface="Montserrat"/>
              <a:sym typeface="Montserrat"/>
            </a:endParaRPr>
          </a:p>
        </p:txBody>
      </p:sp>
      <p:pic>
        <p:nvPicPr>
          <p:cNvPr descr="watermark.jpg" id="668" name="Google Shape;668;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9" name="Google Shape;669;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75" name="Google Shape;675;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Our data will also have a lot of missing information, so we will need to deal with that as well.</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get started!</a:t>
            </a:r>
            <a:endParaRPr sz="3000">
              <a:latin typeface="Montserrat"/>
              <a:ea typeface="Montserrat"/>
              <a:cs typeface="Montserrat"/>
              <a:sym typeface="Montserrat"/>
            </a:endParaRPr>
          </a:p>
        </p:txBody>
      </p:sp>
      <p:pic>
        <p:nvPicPr>
          <p:cNvPr descr="watermark.jpg" id="676" name="Google Shape;676;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77" name="Google Shape;677;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69"/>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p:txBody>
      </p:sp>
      <p:sp>
        <p:nvSpPr>
          <p:cNvPr id="683" name="Google Shape;683;p6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684" name="Google Shape;684;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85" name="Google Shape;685;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91" name="Google Shape;691;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 did such a great job on the previous consulting project that word is starting to spread about your abilities!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You’ve been contacted by a top marketing agency to help them out with customer churn!</a:t>
            </a:r>
            <a:endParaRPr sz="3000">
              <a:latin typeface="Montserrat"/>
              <a:ea typeface="Montserrat"/>
              <a:cs typeface="Montserrat"/>
              <a:sym typeface="Montserrat"/>
            </a:endParaRPr>
          </a:p>
        </p:txBody>
      </p:sp>
      <p:pic>
        <p:nvPicPr>
          <p:cNvPr descr="watermark.jpg" id="692" name="Google Shape;692;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93" name="Google Shape;693;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99" name="Google Shape;699;p71"/>
          <p:cNvSpPr txBox="1"/>
          <p:nvPr>
            <p:ph idx="1" type="body"/>
          </p:nvPr>
        </p:nvSpPr>
        <p:spPr>
          <a:xfrm>
            <a:off x="311700" y="1070350"/>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Montserrat"/>
              <a:buChar char="●"/>
            </a:pPr>
            <a:r>
              <a:rPr lang="en" sz="2800">
                <a:latin typeface="Montserrat"/>
                <a:ea typeface="Montserrat"/>
                <a:cs typeface="Montserrat"/>
                <a:sym typeface="Montserrat"/>
              </a:rPr>
              <a:t>You just landed in New York City!</a:t>
            </a:r>
            <a:endParaRPr sz="2800">
              <a:latin typeface="Montserrat"/>
              <a:ea typeface="Montserrat"/>
              <a:cs typeface="Montserrat"/>
              <a:sym typeface="Montserrat"/>
            </a:endParaRPr>
          </a:p>
        </p:txBody>
      </p:sp>
      <p:pic>
        <p:nvPicPr>
          <p:cNvPr descr="watermark.jpg" id="700" name="Google Shape;700;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01" name="Google Shape;701;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02" name="Google Shape;702;p71"/>
          <p:cNvPicPr preferRelativeResize="0"/>
          <p:nvPr/>
        </p:nvPicPr>
        <p:blipFill>
          <a:blip r:embed="rId4">
            <a:alphaModFix/>
          </a:blip>
          <a:stretch>
            <a:fillRect/>
          </a:stretch>
        </p:blipFill>
        <p:spPr>
          <a:xfrm>
            <a:off x="1437350" y="1670050"/>
            <a:ext cx="6166726" cy="30833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08" name="Google Shape;708;p72"/>
          <p:cNvSpPr txBox="1"/>
          <p:nvPr>
            <p:ph idx="1" type="body"/>
          </p:nvPr>
        </p:nvSpPr>
        <p:spPr>
          <a:xfrm>
            <a:off x="311700" y="1070350"/>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Montserrat"/>
              <a:buChar char="●"/>
            </a:pPr>
            <a:r>
              <a:rPr lang="en" sz="2800">
                <a:latin typeface="Montserrat"/>
                <a:ea typeface="Montserrat"/>
                <a:cs typeface="Montserrat"/>
                <a:sym typeface="Montserrat"/>
              </a:rPr>
              <a:t>You need to help out a marketing agency predict customer churn!</a:t>
            </a:r>
            <a:endParaRPr sz="2800">
              <a:latin typeface="Montserrat"/>
              <a:ea typeface="Montserrat"/>
              <a:cs typeface="Montserrat"/>
              <a:sym typeface="Montserrat"/>
            </a:endParaRPr>
          </a:p>
        </p:txBody>
      </p:sp>
      <p:pic>
        <p:nvPicPr>
          <p:cNvPr descr="watermark.jpg" id="709" name="Google Shape;709;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10" name="Google Shape;710;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11" name="Google Shape;711;p72"/>
          <p:cNvPicPr preferRelativeResize="0"/>
          <p:nvPr/>
        </p:nvPicPr>
        <p:blipFill>
          <a:blip r:embed="rId4">
            <a:alphaModFix/>
          </a:blip>
          <a:stretch>
            <a:fillRect/>
          </a:stretch>
        </p:blipFill>
        <p:spPr>
          <a:xfrm>
            <a:off x="3310727" y="2116627"/>
            <a:ext cx="2522550" cy="2522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17" name="Google Shape;717;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A marketing agency has many customers that use their service to produce ads for the client/customer websites. </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They've noticed that they have quite a bit of churn in clients. </a:t>
            </a:r>
            <a:endParaRPr sz="3000">
              <a:latin typeface="Montserrat"/>
              <a:ea typeface="Montserrat"/>
              <a:cs typeface="Montserrat"/>
              <a:sym typeface="Montserrat"/>
            </a:endParaRPr>
          </a:p>
        </p:txBody>
      </p:sp>
      <p:pic>
        <p:nvPicPr>
          <p:cNvPr descr="watermark.jpg" id="718" name="Google Shape;718;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19" name="Google Shape;719;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descr="watermark.jpg" id="140" name="Google Shape;140;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 name="Google Shape;141;p2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42" name="Google Shape;142;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43" name="Google Shape;143;p2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44" name="Google Shape;144;p2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45" name="Google Shape;145;p2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46" name="Google Shape;146;p2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47" name="Google Shape;147;p2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48" name="Google Shape;148;p2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49" name="Google Shape;149;p2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50" name="Google Shape;150;p29"/>
          <p:cNvSpPr txBox="1"/>
          <p:nvPr/>
        </p:nvSpPr>
        <p:spPr>
          <a:xfrm>
            <a:off x="311700" y="1229975"/>
            <a:ext cx="8520600" cy="3339000"/>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Clr>
                <a:srgbClr val="313131"/>
              </a:buClr>
              <a:buSzPts val="2500"/>
              <a:buFont typeface="Roboto"/>
              <a:buChar char="●"/>
            </a:pPr>
            <a:r>
              <a:rPr lang="en" sz="2500">
                <a:solidFill>
                  <a:srgbClr val="313131"/>
                </a:solidFill>
                <a:highlight>
                  <a:schemeClr val="lt1"/>
                </a:highlight>
                <a:latin typeface="Montserrat"/>
                <a:ea typeface="Montserrat"/>
                <a:cs typeface="Montserrat"/>
                <a:sym typeface="Montserrat"/>
              </a:rPr>
              <a:t>We want to learn about Logistic Regression as a method for </a:t>
            </a:r>
            <a:r>
              <a:rPr b="1" lang="en" sz="2500">
                <a:solidFill>
                  <a:srgbClr val="313131"/>
                </a:solidFill>
                <a:highlight>
                  <a:schemeClr val="lt1"/>
                </a:highlight>
                <a:latin typeface="Montserrat"/>
                <a:ea typeface="Montserrat"/>
                <a:cs typeface="Montserrat"/>
                <a:sym typeface="Montserrat"/>
              </a:rPr>
              <a:t>Classification.</a:t>
            </a:r>
            <a:endParaRPr b="1" sz="2500">
              <a:solidFill>
                <a:srgbClr val="313131"/>
              </a:solidFill>
              <a:highlight>
                <a:schemeClr val="lt1"/>
              </a:highlight>
              <a:latin typeface="Montserrat"/>
              <a:ea typeface="Montserrat"/>
              <a:cs typeface="Montserrat"/>
              <a:sym typeface="Montserrat"/>
            </a:endParaRPr>
          </a:p>
          <a:p>
            <a:pPr indent="-387350" lvl="0" marL="4572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Some examples of classification problems:</a:t>
            </a:r>
            <a:endParaRPr sz="2500">
              <a:solidFill>
                <a:srgbClr val="313131"/>
              </a:solidFill>
              <a:highlight>
                <a:schemeClr val="lt1"/>
              </a:highlight>
              <a:latin typeface="Montserrat"/>
              <a:ea typeface="Montserrat"/>
              <a:cs typeface="Montserrat"/>
              <a:sym typeface="Montserrat"/>
            </a:endParaRPr>
          </a:p>
          <a:p>
            <a:pPr indent="-387350" lvl="1" marL="9144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Spam versus “Ham” emails</a:t>
            </a:r>
            <a:endParaRPr sz="2500">
              <a:solidFill>
                <a:srgbClr val="313131"/>
              </a:solidFill>
              <a:highlight>
                <a:schemeClr val="lt1"/>
              </a:highlight>
              <a:latin typeface="Montserrat"/>
              <a:ea typeface="Montserrat"/>
              <a:cs typeface="Montserrat"/>
              <a:sym typeface="Montserrat"/>
            </a:endParaRPr>
          </a:p>
          <a:p>
            <a:pPr indent="-387350" lvl="1" marL="9144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Loan Default (yes/no)</a:t>
            </a:r>
            <a:endParaRPr sz="2500">
              <a:solidFill>
                <a:srgbClr val="313131"/>
              </a:solidFill>
              <a:highlight>
                <a:schemeClr val="lt1"/>
              </a:highlight>
              <a:latin typeface="Montserrat"/>
              <a:ea typeface="Montserrat"/>
              <a:cs typeface="Montserrat"/>
              <a:sym typeface="Montserrat"/>
            </a:endParaRPr>
          </a:p>
          <a:p>
            <a:pPr indent="-387350" lvl="1" marL="9144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Disease Diagnosis</a:t>
            </a:r>
            <a:endParaRPr sz="2500">
              <a:solidFill>
                <a:srgbClr val="313131"/>
              </a:solidFill>
              <a:highlight>
                <a:schemeClr val="lt1"/>
              </a:highlight>
              <a:latin typeface="Montserrat"/>
              <a:ea typeface="Montserrat"/>
              <a:cs typeface="Montserrat"/>
              <a:sym typeface="Montserrat"/>
            </a:endParaRPr>
          </a:p>
          <a:p>
            <a:pPr indent="-387350" lvl="0" marL="4572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Above were all examples of Binary Classification</a:t>
            </a:r>
            <a:endParaRPr sz="25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25" name="Google Shape;725;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They currently randomly assign account managers , but want you to create a machine learning model that will help predict which customers will churn (stop buying their service) so that they can correctly assign the customers most at risk to churn an account manager.</a:t>
            </a:r>
            <a:endParaRPr sz="3000">
              <a:latin typeface="Montserrat"/>
              <a:ea typeface="Montserrat"/>
              <a:cs typeface="Montserrat"/>
              <a:sym typeface="Montserrat"/>
            </a:endParaRPr>
          </a:p>
        </p:txBody>
      </p:sp>
      <p:pic>
        <p:nvPicPr>
          <p:cNvPr descr="watermark.jpg" id="726" name="Google Shape;726;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27" name="Google Shape;727;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33" name="Google Shape;733;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Luckily they have some historical data, can you help them out?</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 Create a classification algorithm that will help classify whether or not a customer churned. </a:t>
            </a:r>
            <a:endParaRPr sz="3000">
              <a:latin typeface="Montserrat"/>
              <a:ea typeface="Montserrat"/>
              <a:cs typeface="Montserrat"/>
              <a:sym typeface="Montserrat"/>
            </a:endParaRPr>
          </a:p>
        </p:txBody>
      </p:sp>
      <p:pic>
        <p:nvPicPr>
          <p:cNvPr descr="watermark.jpg" id="734" name="Google Shape;734;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5" name="Google Shape;735;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41" name="Google Shape;741;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Then the company can test this against incoming data for future customers to predict which customers will churn and assign them an account manager.</a:t>
            </a:r>
            <a:endParaRPr sz="3000">
              <a:latin typeface="Montserrat"/>
              <a:ea typeface="Montserrat"/>
              <a:cs typeface="Montserrat"/>
              <a:sym typeface="Montserrat"/>
            </a:endParaRPr>
          </a:p>
        </p:txBody>
      </p:sp>
      <p:pic>
        <p:nvPicPr>
          <p:cNvPr descr="watermark.jpg" id="742" name="Google Shape;742;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43" name="Google Shape;743;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49" name="Google Shape;749;p77"/>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 data is under customer_churn.csv</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Let’s quickly go over the data and what your main task is.</a:t>
            </a:r>
            <a:endParaRPr sz="3000">
              <a:solidFill>
                <a:schemeClr val="dk1"/>
              </a:solidFill>
              <a:highlight>
                <a:srgbClr val="FFFFFF"/>
              </a:highlight>
              <a:latin typeface="Montserrat"/>
              <a:ea typeface="Montserrat"/>
              <a:cs typeface="Montserrat"/>
              <a:sym typeface="Montserrat"/>
            </a:endParaRPr>
          </a:p>
          <a:p>
            <a:pPr indent="0" lvl="0" marL="0" rtl="0" algn="l">
              <a:spcBef>
                <a:spcPts val="1600"/>
              </a:spcBef>
              <a:spcAft>
                <a:spcPts val="1600"/>
              </a:spcAft>
              <a:buNone/>
            </a:pPr>
            <a:r>
              <a:t/>
            </a:r>
            <a:endParaRPr sz="3000">
              <a:solidFill>
                <a:schemeClr val="dk1"/>
              </a:solidFill>
              <a:highlight>
                <a:srgbClr val="FFFFFF"/>
              </a:highlight>
              <a:latin typeface="Montserrat"/>
              <a:ea typeface="Montserrat"/>
              <a:cs typeface="Montserrat"/>
              <a:sym typeface="Montserrat"/>
            </a:endParaRPr>
          </a:p>
        </p:txBody>
      </p:sp>
      <p:pic>
        <p:nvPicPr>
          <p:cNvPr descr="watermark.jpg" id="750" name="Google Shape;750;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1" name="Google Shape;751;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57" name="Google Shape;757;p78"/>
          <p:cNvSpPr txBox="1"/>
          <p:nvPr>
            <p:ph idx="1" type="body"/>
          </p:nvPr>
        </p:nvSpPr>
        <p:spPr>
          <a:xfrm>
            <a:off x="152400" y="1011875"/>
            <a:ext cx="8991600" cy="3740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solidFill>
                  <a:schemeClr val="dk1"/>
                </a:solidFill>
                <a:highlight>
                  <a:srgbClr val="FFFFFF"/>
                </a:highlight>
                <a:latin typeface="Inconsolata"/>
                <a:ea typeface="Inconsolata"/>
                <a:cs typeface="Inconsolata"/>
                <a:sym typeface="Inconsolata"/>
              </a:rPr>
              <a:t>Name </a:t>
            </a:r>
            <a:r>
              <a:rPr lang="en" sz="2000">
                <a:solidFill>
                  <a:schemeClr val="dk1"/>
                </a:solidFill>
                <a:highlight>
                  <a:srgbClr val="FFFFFF"/>
                </a:highlight>
                <a:latin typeface="Inconsolata"/>
                <a:ea typeface="Inconsolata"/>
                <a:cs typeface="Inconsolata"/>
                <a:sym typeface="Inconsolata"/>
              </a:rPr>
              <a:t>: Name of the latest contact at Company</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Age:</a:t>
            </a:r>
            <a:r>
              <a:rPr lang="en" sz="2000">
                <a:solidFill>
                  <a:schemeClr val="dk1"/>
                </a:solidFill>
                <a:highlight>
                  <a:srgbClr val="FFFFFF"/>
                </a:highlight>
                <a:latin typeface="Inconsolata"/>
                <a:ea typeface="Inconsolata"/>
                <a:cs typeface="Inconsolata"/>
                <a:sym typeface="Inconsolata"/>
              </a:rPr>
              <a:t> Customer Age</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Total_Purchase</a:t>
            </a:r>
            <a:r>
              <a:rPr lang="en" sz="2000">
                <a:solidFill>
                  <a:schemeClr val="dk1"/>
                </a:solidFill>
                <a:highlight>
                  <a:srgbClr val="FFFFFF"/>
                </a:highlight>
                <a:latin typeface="Inconsolata"/>
                <a:ea typeface="Inconsolata"/>
                <a:cs typeface="Inconsolata"/>
                <a:sym typeface="Inconsolata"/>
              </a:rPr>
              <a:t>: Total Ads Purchased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Account_Manager</a:t>
            </a:r>
            <a:r>
              <a:rPr lang="en" sz="2000">
                <a:solidFill>
                  <a:schemeClr val="dk1"/>
                </a:solidFill>
                <a:highlight>
                  <a:srgbClr val="FFFFFF"/>
                </a:highlight>
                <a:latin typeface="Inconsolata"/>
                <a:ea typeface="Inconsolata"/>
                <a:cs typeface="Inconsolata"/>
                <a:sym typeface="Inconsolata"/>
              </a:rPr>
              <a:t>: Binary 0=No manager, 1= Account manager assigned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Years</a:t>
            </a:r>
            <a:r>
              <a:rPr lang="en" sz="2000">
                <a:solidFill>
                  <a:schemeClr val="dk1"/>
                </a:solidFill>
                <a:highlight>
                  <a:srgbClr val="FFFFFF"/>
                </a:highlight>
                <a:latin typeface="Inconsolata"/>
                <a:ea typeface="Inconsolata"/>
                <a:cs typeface="Inconsolata"/>
                <a:sym typeface="Inconsolata"/>
              </a:rPr>
              <a:t>: Total Years as a customer</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Num_sites:</a:t>
            </a:r>
            <a:r>
              <a:rPr lang="en" sz="2000">
                <a:solidFill>
                  <a:schemeClr val="dk1"/>
                </a:solidFill>
                <a:highlight>
                  <a:srgbClr val="FFFFFF"/>
                </a:highlight>
                <a:latin typeface="Inconsolata"/>
                <a:ea typeface="Inconsolata"/>
                <a:cs typeface="Inconsolata"/>
                <a:sym typeface="Inconsolata"/>
              </a:rPr>
              <a:t> Number of websites that use the service.</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Onboard_date:</a:t>
            </a:r>
            <a:r>
              <a:rPr lang="en" sz="2000">
                <a:solidFill>
                  <a:schemeClr val="dk1"/>
                </a:solidFill>
                <a:highlight>
                  <a:srgbClr val="FFFFFF"/>
                </a:highlight>
                <a:latin typeface="Inconsolata"/>
                <a:ea typeface="Inconsolata"/>
                <a:cs typeface="Inconsolata"/>
                <a:sym typeface="Inconsolata"/>
              </a:rPr>
              <a:t> Date that the name of the latest contact was onboarded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Location:</a:t>
            </a:r>
            <a:r>
              <a:rPr lang="en" sz="2000">
                <a:solidFill>
                  <a:schemeClr val="dk1"/>
                </a:solidFill>
                <a:highlight>
                  <a:srgbClr val="FFFFFF"/>
                </a:highlight>
                <a:latin typeface="Inconsolata"/>
                <a:ea typeface="Inconsolata"/>
                <a:cs typeface="Inconsolata"/>
                <a:sym typeface="Inconsolata"/>
              </a:rPr>
              <a:t> Client HQ Address</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Company:</a:t>
            </a:r>
            <a:r>
              <a:rPr lang="en" sz="2000">
                <a:solidFill>
                  <a:schemeClr val="dk1"/>
                </a:solidFill>
                <a:highlight>
                  <a:srgbClr val="FFFFFF"/>
                </a:highlight>
                <a:latin typeface="Inconsolata"/>
                <a:ea typeface="Inconsolata"/>
                <a:cs typeface="Inconsolata"/>
                <a:sym typeface="Inconsolata"/>
              </a:rPr>
              <a:t> Name of Client Company</a:t>
            </a:r>
            <a:endParaRPr sz="2000">
              <a:solidFill>
                <a:schemeClr val="dk1"/>
              </a:solidFill>
              <a:highlight>
                <a:srgbClr val="FFFFFF"/>
              </a:highlight>
              <a:latin typeface="Inconsolata"/>
              <a:ea typeface="Inconsolata"/>
              <a:cs typeface="Inconsolata"/>
              <a:sym typeface="Inconsolata"/>
            </a:endParaRPr>
          </a:p>
          <a:p>
            <a:pPr indent="0" lvl="0" marL="0" rtl="0" algn="l">
              <a:lnSpc>
                <a:spcPct val="100000"/>
              </a:lnSpc>
              <a:spcBef>
                <a:spcPts val="1600"/>
              </a:spcBef>
              <a:spcAft>
                <a:spcPts val="0"/>
              </a:spcAft>
              <a:buNone/>
            </a:pPr>
            <a:r>
              <a:rPr b="1" lang="en" sz="2000">
                <a:solidFill>
                  <a:schemeClr val="dk1"/>
                </a:solidFill>
                <a:highlight>
                  <a:srgbClr val="FFFFFF"/>
                </a:highlight>
                <a:latin typeface="Inconsolata"/>
                <a:ea typeface="Inconsolata"/>
                <a:cs typeface="Inconsolata"/>
                <a:sym typeface="Inconsolata"/>
              </a:rPr>
              <a:t>Churn:</a:t>
            </a:r>
            <a:r>
              <a:rPr lang="en" sz="2000">
                <a:solidFill>
                  <a:schemeClr val="dk1"/>
                </a:solidFill>
                <a:highlight>
                  <a:srgbClr val="FFFFFF"/>
                </a:highlight>
                <a:latin typeface="Inconsolata"/>
                <a:ea typeface="Inconsolata"/>
                <a:cs typeface="Inconsolata"/>
                <a:sym typeface="Inconsolata"/>
              </a:rPr>
              <a:t> 0 or 1 indicating whether customer has churned.</a:t>
            </a:r>
            <a:endParaRPr sz="2000">
              <a:solidFill>
                <a:schemeClr val="dk1"/>
              </a:solidFill>
              <a:highlight>
                <a:srgbClr val="FFFFFF"/>
              </a:highlight>
              <a:latin typeface="Inconsolata"/>
              <a:ea typeface="Inconsolata"/>
              <a:cs typeface="Inconsolata"/>
              <a:sym typeface="Inconsolata"/>
            </a:endParaRPr>
          </a:p>
          <a:p>
            <a:pPr indent="0" lvl="0" marL="0" rtl="0" algn="l">
              <a:lnSpc>
                <a:spcPct val="100000"/>
              </a:lnSpc>
              <a:spcBef>
                <a:spcPts val="1600"/>
              </a:spcBef>
              <a:spcAft>
                <a:spcPts val="0"/>
              </a:spcAft>
              <a:buNone/>
            </a:pPr>
            <a:r>
              <a:t/>
            </a:r>
            <a:endParaRPr sz="2000">
              <a:solidFill>
                <a:schemeClr val="dk1"/>
              </a:solidFill>
              <a:highlight>
                <a:srgbClr val="FFFFFF"/>
              </a:highlight>
              <a:latin typeface="Inconsolata"/>
              <a:ea typeface="Inconsolata"/>
              <a:cs typeface="Inconsolata"/>
              <a:sym typeface="Inconsolata"/>
            </a:endParaRPr>
          </a:p>
          <a:p>
            <a:pPr indent="0" lvl="0" marL="0" rtl="0" algn="l">
              <a:spcBef>
                <a:spcPts val="1600"/>
              </a:spcBef>
              <a:spcAft>
                <a:spcPts val="1600"/>
              </a:spcAft>
              <a:buNone/>
            </a:pPr>
            <a:r>
              <a:t/>
            </a:r>
            <a:endParaRPr sz="3000">
              <a:solidFill>
                <a:schemeClr val="dk1"/>
              </a:solidFill>
              <a:highlight>
                <a:srgbClr val="FFFFFF"/>
              </a:highlight>
              <a:latin typeface="Inconsolata"/>
              <a:ea typeface="Inconsolata"/>
              <a:cs typeface="Inconsolata"/>
              <a:sym typeface="Inconsolata"/>
            </a:endParaRPr>
          </a:p>
        </p:txBody>
      </p:sp>
      <p:pic>
        <p:nvPicPr>
          <p:cNvPr descr="watermark.jpg" id="758" name="Google Shape;758;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9" name="Google Shape;759;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65" name="Google Shape;765;p79"/>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Your goal is to create a model that can predict whether a customer will churn (0 or 1) based off the features.</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Remember that the account manager is currently randomly assigned!</a:t>
            </a:r>
            <a:endParaRPr sz="3000">
              <a:solidFill>
                <a:schemeClr val="dk1"/>
              </a:solidFill>
              <a:highlight>
                <a:srgbClr val="FFFFFF"/>
              </a:highlight>
              <a:latin typeface="Montserrat"/>
              <a:ea typeface="Montserrat"/>
              <a:cs typeface="Montserrat"/>
              <a:sym typeface="Montserrat"/>
            </a:endParaRPr>
          </a:p>
          <a:p>
            <a:pPr indent="0" lvl="0" marL="0" rtl="0" algn="l">
              <a:spcBef>
                <a:spcPts val="1600"/>
              </a:spcBef>
              <a:spcAft>
                <a:spcPts val="1600"/>
              </a:spcAft>
              <a:buNone/>
            </a:pPr>
            <a:r>
              <a:t/>
            </a:r>
            <a:endParaRPr sz="3000">
              <a:solidFill>
                <a:schemeClr val="dk1"/>
              </a:solidFill>
              <a:highlight>
                <a:srgbClr val="FFFFFF"/>
              </a:highlight>
              <a:latin typeface="Montserrat"/>
              <a:ea typeface="Montserrat"/>
              <a:cs typeface="Montserrat"/>
              <a:sym typeface="Montserrat"/>
            </a:endParaRPr>
          </a:p>
        </p:txBody>
      </p:sp>
      <p:pic>
        <p:nvPicPr>
          <p:cNvPr descr="watermark.jpg" id="766" name="Google Shape;766;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67" name="Google Shape;767;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73" name="Google Shape;773;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As always, treat this consulting project as a loosely guided exercise, or skip ahead and treat it as a code along project!</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Best of luck!</a:t>
            </a:r>
            <a:endParaRPr sz="3000">
              <a:solidFill>
                <a:schemeClr val="dk1"/>
              </a:solidFill>
              <a:highlight>
                <a:srgbClr val="FFFFFF"/>
              </a:highlight>
              <a:latin typeface="Montserrat"/>
              <a:ea typeface="Montserrat"/>
              <a:cs typeface="Montserrat"/>
              <a:sym typeface="Montserrat"/>
            </a:endParaRPr>
          </a:p>
        </p:txBody>
      </p:sp>
      <p:pic>
        <p:nvPicPr>
          <p:cNvPr descr="watermark.jpg" id="774" name="Google Shape;774;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75" name="Google Shape;775;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81"/>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Solutions</a:t>
            </a:r>
            <a:endParaRPr b="1">
              <a:latin typeface="Montserrat"/>
              <a:ea typeface="Montserrat"/>
              <a:cs typeface="Montserrat"/>
              <a:sym typeface="Montserrat"/>
            </a:endParaRPr>
          </a:p>
        </p:txBody>
      </p:sp>
      <p:sp>
        <p:nvSpPr>
          <p:cNvPr id="781" name="Google Shape;781;p8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descr="watermark.jpg" id="782" name="Google Shape;782;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83" name="Google Shape;783;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descr="watermark.jpg" id="155" name="Google Shape;155;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6" name="Google Shape;156;p3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57" name="Google Shape;157;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58" name="Google Shape;158;p3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59" name="Google Shape;159;p3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60" name="Google Shape;160;p3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61" name="Google Shape;161;p3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62" name="Google Shape;162;p3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63" name="Google Shape;163;p3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64" name="Google Shape;164;p3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65" name="Google Shape;165;p30"/>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So far we’ve only seen regression problems where we try to predict a continuous value.</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Although the name may be confusing at first, logistic regression allows us to solve </a:t>
            </a:r>
            <a:r>
              <a:rPr b="1" lang="en" sz="2800">
                <a:solidFill>
                  <a:srgbClr val="313131"/>
                </a:solidFill>
                <a:highlight>
                  <a:schemeClr val="lt1"/>
                </a:highlight>
                <a:latin typeface="Montserrat"/>
                <a:ea typeface="Montserrat"/>
                <a:cs typeface="Montserrat"/>
                <a:sym typeface="Montserrat"/>
              </a:rPr>
              <a:t>classification</a:t>
            </a:r>
            <a:r>
              <a:rPr lang="en" sz="2800">
                <a:solidFill>
                  <a:srgbClr val="313131"/>
                </a:solidFill>
                <a:highlight>
                  <a:schemeClr val="lt1"/>
                </a:highlight>
                <a:latin typeface="Montserrat"/>
                <a:ea typeface="Montserrat"/>
                <a:cs typeface="Montserrat"/>
                <a:sym typeface="Montserrat"/>
              </a:rPr>
              <a:t> problems, where we are trying to predict discrete categories.</a:t>
            </a:r>
            <a:endParaRPr sz="2800">
              <a:solidFill>
                <a:srgbClr val="313131"/>
              </a:solidFill>
              <a:highlight>
                <a:schemeClr val="lt1"/>
              </a:highlight>
              <a:latin typeface="Montserrat"/>
              <a:ea typeface="Montserrat"/>
              <a:cs typeface="Montserrat"/>
              <a:sym typeface="Montserrat"/>
            </a:endParaRPr>
          </a:p>
          <a:p>
            <a:pPr indent="0" lvl="0" marL="0" rtl="0" algn="l">
              <a:lnSpc>
                <a:spcPct val="100000"/>
              </a:lnSpc>
              <a:spcBef>
                <a:spcPts val="1600"/>
              </a:spcBef>
              <a:spcAft>
                <a:spcPts val="1600"/>
              </a:spcAft>
              <a:buNone/>
            </a:pPr>
            <a:r>
              <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descr="watermark.jpg" id="170" name="Google Shape;170;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1" name="Google Shape;171;p3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72" name="Google Shape;172;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73" name="Google Shape;173;p3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74" name="Google Shape;174;p3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75" name="Google Shape;175;p3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76" name="Google Shape;176;p3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77" name="Google Shape;177;p3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78" name="Google Shape;178;p3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79" name="Google Shape;179;p3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80" name="Google Shape;180;p31"/>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convention for binary classification is to have two classes 0 and 1.</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Let’s walk through the basic idea for </a:t>
            </a:r>
            <a:r>
              <a:rPr lang="en" sz="2800">
                <a:solidFill>
                  <a:srgbClr val="313131"/>
                </a:solidFill>
                <a:highlight>
                  <a:schemeClr val="lt1"/>
                </a:highlight>
                <a:latin typeface="Montserrat"/>
                <a:ea typeface="Montserrat"/>
                <a:cs typeface="Montserrat"/>
                <a:sym typeface="Montserrat"/>
              </a:rPr>
              <a:t>logistic</a:t>
            </a:r>
            <a:r>
              <a:rPr lang="en" sz="2800">
                <a:solidFill>
                  <a:srgbClr val="313131"/>
                </a:solidFill>
                <a:highlight>
                  <a:schemeClr val="lt1"/>
                </a:highlight>
                <a:latin typeface="Montserrat"/>
                <a:ea typeface="Montserrat"/>
                <a:cs typeface="Montserrat"/>
                <a:sym typeface="Montserrat"/>
              </a:rPr>
              <a:t> regression.</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We’ll also explain why it has the term regression in it, even though it’s used for classification!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86" name="Google Shape;186;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87" name="Google Shape;187;p3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88" name="Google Shape;188;p3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89" name="Google Shape;189;p3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90" name="Google Shape;190;p3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91" name="Google Shape;191;p3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92" name="Google Shape;192;p3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93" name="Google Shape;193;p3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94" name="Google Shape;194;p3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Imagine we plotted out some categorical data against one feature.</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195" name="Google Shape;195;p32"/>
          <p:cNvPicPr preferRelativeResize="0"/>
          <p:nvPr/>
        </p:nvPicPr>
        <p:blipFill>
          <a:blip r:embed="rId4">
            <a:alphaModFix/>
          </a:blip>
          <a:stretch>
            <a:fillRect/>
          </a:stretch>
        </p:blipFill>
        <p:spPr>
          <a:xfrm>
            <a:off x="2015800" y="2064725"/>
            <a:ext cx="5464800" cy="3017675"/>
          </a:xfrm>
          <a:prstGeom prst="rect">
            <a:avLst/>
          </a:prstGeom>
          <a:noFill/>
          <a:ln>
            <a:noFill/>
          </a:ln>
        </p:spPr>
      </p:pic>
      <p:pic>
        <p:nvPicPr>
          <p:cNvPr descr="watermark.jpg" id="196" name="Google Shape;196;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02" name="Google Shape;202;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03" name="Google Shape;203;p3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04" name="Google Shape;204;p3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05" name="Google Shape;205;p3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06" name="Google Shape;206;p3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07" name="Google Shape;207;p3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08" name="Google Shape;208;p3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09" name="Google Shape;209;p3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10" name="Google Shape;210;p3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The X axis represents a feature value and the Y axis represents the probability of belonging to class 1.</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11" name="Google Shape;211;p33"/>
          <p:cNvPicPr preferRelativeResize="0"/>
          <p:nvPr/>
        </p:nvPicPr>
        <p:blipFill>
          <a:blip r:embed="rId4">
            <a:alphaModFix/>
          </a:blip>
          <a:stretch>
            <a:fillRect/>
          </a:stretch>
        </p:blipFill>
        <p:spPr>
          <a:xfrm>
            <a:off x="2015800" y="2064725"/>
            <a:ext cx="5464800" cy="3017675"/>
          </a:xfrm>
          <a:prstGeom prst="rect">
            <a:avLst/>
          </a:prstGeom>
          <a:noFill/>
          <a:ln>
            <a:noFill/>
          </a:ln>
        </p:spPr>
      </p:pic>
      <p:pic>
        <p:nvPicPr>
          <p:cNvPr descr="watermark.jpg" id="212" name="Google Shape;212;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